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3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5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42910" y="642918"/>
            <a:ext cx="7858180" cy="5572164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183A6-6C77-4C9E-A168-AF8F587B0C32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FFCE-C7CB-4BB7-8A65-90C734A524DF}" type="slidenum">
              <a:rPr lang="ru-RU" smtClean="0"/>
              <a:t>‹#›</a:t>
            </a:fld>
            <a:endParaRPr lang="ru-RU"/>
          </a:p>
        </p:txBody>
      </p:sp>
      <p:pic>
        <p:nvPicPr>
          <p:cNvPr id="1028" name="Picture 4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208337"/>
            <a:ext cx="549275" cy="3649663"/>
          </a:xfrm>
          <a:prstGeom prst="rect">
            <a:avLst/>
          </a:prstGeom>
          <a:noFill/>
        </p:spPr>
      </p:pic>
      <p:pic>
        <p:nvPicPr>
          <p:cNvPr id="1029" name="Picture 5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0800000">
            <a:off x="8594725" y="0"/>
            <a:ext cx="549275" cy="3649663"/>
          </a:xfrm>
          <a:prstGeom prst="rect">
            <a:avLst/>
          </a:prstGeom>
          <a:noFill/>
        </p:spPr>
      </p:pic>
      <p:pic>
        <p:nvPicPr>
          <p:cNvPr id="1030" name="Picture 6" descr="C:\Users\user\Desktop\-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2058987" cy="2039937"/>
          </a:xfrm>
          <a:prstGeom prst="rect">
            <a:avLst/>
          </a:prstGeom>
          <a:noFill/>
        </p:spPr>
      </p:pic>
      <p:pic>
        <p:nvPicPr>
          <p:cNvPr id="1031" name="Picture 7" descr="C:\Users\user\Desktop\-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7085013" y="4818063"/>
            <a:ext cx="2058987" cy="2039937"/>
          </a:xfrm>
          <a:prstGeom prst="rect">
            <a:avLst/>
          </a:prstGeom>
          <a:noFill/>
        </p:spPr>
      </p:pic>
      <p:pic>
        <p:nvPicPr>
          <p:cNvPr id="1033" name="Picture 9" descr="C:\Users\user\Desktop\0_6fd6a_581ea306_X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29454" y="3022542"/>
            <a:ext cx="1566858" cy="3187746"/>
          </a:xfrm>
          <a:prstGeom prst="rect">
            <a:avLst/>
          </a:prstGeom>
          <a:noFill/>
        </p:spPr>
      </p:pic>
      <p:pic>
        <p:nvPicPr>
          <p:cNvPr id="1034" name="Picture 10" descr="C:\Users\user\Desktop\0_6fd6a_581ea306_X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2910" y="4572008"/>
            <a:ext cx="1538289" cy="1709825"/>
          </a:xfrm>
          <a:prstGeom prst="rect">
            <a:avLst/>
          </a:prstGeom>
          <a:noFill/>
        </p:spPr>
      </p:pic>
      <p:pic>
        <p:nvPicPr>
          <p:cNvPr id="1035" name="Picture 11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6693698" y="-1550194"/>
            <a:ext cx="549275" cy="3649663"/>
          </a:xfrm>
          <a:prstGeom prst="rect">
            <a:avLst/>
          </a:prstGeom>
          <a:noFill/>
        </p:spPr>
      </p:pic>
      <p:pic>
        <p:nvPicPr>
          <p:cNvPr id="1036" name="Picture 12" descr="C:\Users\user\Desktop\- 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1835914" y="4758531"/>
            <a:ext cx="549275" cy="36496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ra-orehowa2012.narod.ru/portfolio/faa5844a9f92.jpg" TargetMode="External"/><Relationship Id="rId7" Type="http://schemas.openxmlformats.org/officeDocument/2006/relationships/hyperlink" Target="http://luchiki.ucoz.ru/load/ehlektronnye_fizminutki_dlja_glaz/15-1-0-72" TargetMode="External"/><Relationship Id="rId2" Type="http://schemas.openxmlformats.org/officeDocument/2006/relationships/hyperlink" Target="http://www.ljplus.ru/img/d/i/disstraction/sneg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imili.com/main_articles/fukuruma.jpg" TargetMode="External"/><Relationship Id="rId5" Type="http://schemas.openxmlformats.org/officeDocument/2006/relationships/hyperlink" Target="http://www.webartplus.narod.ru/folk12.html" TargetMode="External"/><Relationship Id="rId4" Type="http://schemas.openxmlformats.org/officeDocument/2006/relationships/hyperlink" Target="http://gorod.tomsk.ru/uploads/28460/1236135961/38407969_mat9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04835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Урок изобразительного искусства</a:t>
            </a:r>
            <a:br>
              <a:rPr lang="ru-RU" sz="40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ru-RU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 5 класс</a:t>
            </a:r>
            <a:br>
              <a:rPr lang="ru-RU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</a:br>
            <a:r>
              <a:rPr lang="ru-RU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Тема: «</a:t>
            </a:r>
            <a:r>
              <a:rPr lang="ru-RU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Русская матрёшка»</a:t>
            </a:r>
            <a:br>
              <a:rPr lang="ru-RU" sz="36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857760"/>
            <a:ext cx="6400800" cy="125253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Подготовила: учитель изобразительного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искусства Милюхина Ольга Викторовна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1680" y="76470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МБОУ «Советская средняя школа №2»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492641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изготовления и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росписи матрешки.</a:t>
            </a:r>
          </a:p>
          <a:p>
            <a:endParaRPr lang="ru-RU" sz="28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628800"/>
            <a:ext cx="617443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Шлифовка заготовки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Обводка контура узора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Прорисовывание фона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Прорисовывание деталей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Окончательная обводка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Лакировка</a:t>
            </a:r>
            <a:endParaRPr lang="ru-RU" sz="28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8002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3918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IV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Физкультминутка.</a:t>
            </a: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08194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Держим кисточку вот так:       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Это трудно? Нет, пустяк!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Вправо-влево, вверх и вниз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Побежала наша кисть.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 потом, а потом,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Кисточка бежит кругом.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Закрутилась, как волчок.</a:t>
            </a:r>
            <a:endParaRPr lang="ru-RU" sz="400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4000" i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За тычком идёт тычок!</a:t>
            </a:r>
            <a:endParaRPr lang="ru-RU" sz="4000" i="0" dirty="0">
              <a:ln w="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30701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64704"/>
            <a:ext cx="4322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V. </a:t>
            </a:r>
            <a:r>
              <a:rPr lang="ru-RU" sz="2400" b="1" dirty="0">
                <a:latin typeface="Arial Black" panose="020B0A04020102020204" pitchFamily="34" charset="0"/>
              </a:rPr>
              <a:t>Практическая работа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6912767" cy="35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Выполнить эскиз матрешки. Матрешка должна быть авторской, но можно придерживаться и какой-либо техники росписи.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20688"/>
            <a:ext cx="55675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VI.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Экспресс-выставка. 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Показ и анализ лучших работ.</a:t>
            </a:r>
            <a:endParaRPr lang="ru-RU" sz="2400" dirty="0">
              <a:latin typeface="Arial Black" panose="020B0A04020102020204" pitchFamily="34" charset="0"/>
            </a:endParaRP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78" y="1391635"/>
            <a:ext cx="201622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734" y="1412777"/>
            <a:ext cx="1656184" cy="24440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775" y="1429239"/>
            <a:ext cx="1598576" cy="2458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1466967"/>
            <a:ext cx="1579285" cy="2450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385" y="4050361"/>
            <a:ext cx="1306349" cy="22720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595" y="4051696"/>
            <a:ext cx="1562180" cy="22707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439" y="3999826"/>
            <a:ext cx="1459824" cy="2272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5866" y="3906610"/>
            <a:ext cx="1527627" cy="236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5079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556" y="620688"/>
            <a:ext cx="2949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VII.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Рефлексия.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>
                <a:solidFill>
                  <a:srgbClr val="2E1478"/>
                </a:solidFill>
                <a:latin typeface="Arial Black" panose="020B0A04020102020204" pitchFamily="34" charset="0"/>
              </a:rPr>
              <a:t>1. С какими русскими матрёшками мы познакомились сегодня на уроке? </a:t>
            </a:r>
          </a:p>
          <a:p>
            <a:pPr algn="ctr">
              <a:buNone/>
            </a:pPr>
            <a:r>
              <a:rPr lang="ru-RU" sz="3200" b="1" dirty="0">
                <a:solidFill>
                  <a:srgbClr val="2E1478"/>
                </a:solidFill>
                <a:latin typeface="Arial Black" panose="020B0A04020102020204" pitchFamily="34" charset="0"/>
              </a:rPr>
              <a:t>2. Что нового о них узнали?</a:t>
            </a:r>
          </a:p>
        </p:txBody>
      </p:sp>
    </p:spTree>
    <p:extLst>
      <p:ext uri="{BB962C8B-B14F-4D97-AF65-F5344CB8AC3E}">
        <p14:creationId xmlns:p14="http://schemas.microsoft.com/office/powerpoint/2010/main" val="603534503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Источники: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1364347"/>
            <a:ext cx="8229600" cy="5094938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2000" dirty="0">
                <a:solidFill>
                  <a:srgbClr val="002060"/>
                </a:solidFill>
                <a:hlinkClick r:id="rId2"/>
              </a:rPr>
              <a:t>http://www.ljplus.ru/img/d/i/disstraction/sneg.jpg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3"/>
              </a:rPr>
              <a:t>http://ira-orehowa2012.narod.ru/portfolio/faa5844a9f92.jpg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4"/>
              </a:rPr>
              <a:t>http://gorod.tomsk.ru/uploads/28460/1236135961/38407969_mat9.jpg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4"/>
              </a:rPr>
              <a:t>http://gorod.tomsk.ru/uploads/28460/1236135961/38407969_mat9.jpg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5"/>
              </a:rPr>
              <a:t>http://www.webartplus.narod.ru/folk12.html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6"/>
              </a:rPr>
              <a:t>http://www.milimili.com/main_articles/fukuruma.jpg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  <a:hlinkClick r:id="rId7"/>
              </a:rPr>
              <a:t>http://luchiki.ucoz.ru/load/ehlektronnye_fizminutki_dlja_glaz/15-1-0-72</a:t>
            </a:r>
            <a:r>
              <a:rPr lang="ru-RU" sz="2000" dirty="0">
                <a:solidFill>
                  <a:srgbClr val="002060"/>
                </a:solidFill>
              </a:rPr>
              <a:t> -</a:t>
            </a:r>
          </a:p>
          <a:p>
            <a:pPr>
              <a:buNone/>
            </a:pPr>
            <a:r>
              <a:rPr lang="ru-RU" sz="2000" dirty="0">
                <a:solidFill>
                  <a:srgbClr val="002060"/>
                </a:solidFill>
              </a:rPr>
              <a:t>Физкультминутка Галкиной И.А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Журнал «Начальная школа» №9-2002год, №5-2000года</a:t>
            </a:r>
          </a:p>
          <a:p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 rot="494451">
            <a:off x="565613" y="846909"/>
            <a:ext cx="8401613" cy="3071834"/>
          </a:xfrm>
        </p:spPr>
        <p:txBody>
          <a:bodyPr>
            <a:prstTxWarp prst="textChevron">
              <a:avLst/>
            </a:prstTxWarp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algn="ctr">
              <a:buNone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Спасибо</a:t>
            </a:r>
          </a:p>
          <a:p>
            <a:pPr algn="ctr">
              <a:buNone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 за </a:t>
            </a:r>
          </a:p>
          <a:p>
            <a:pPr algn="ctr">
              <a:buNone/>
            </a:pPr>
            <a:r>
              <a:rPr lang="ru-RU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erdana" pitchFamily="34" charset="0"/>
              </a:rPr>
              <a:t>внимание!</a:t>
            </a:r>
          </a:p>
        </p:txBody>
      </p:sp>
      <p:pic>
        <p:nvPicPr>
          <p:cNvPr id="7" name="Рисунок 8" descr="9401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5024"/>
            <a:ext cx="2643206" cy="283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247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4791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историю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возникновения, виды, особенности </a:t>
            </a:r>
          </a:p>
          <a:p>
            <a:pPr algn="ctr">
              <a:spcAft>
                <a:spcPts val="100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росписи русской матрешки.</a:t>
            </a:r>
            <a:endParaRPr lang="ru-RU" sz="1400" b="1" u="sng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Обучающие: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познакомить с характерными особенностями формы и росписи матрешек городов Семенова, Сергиева Посада,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Полховский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Майдан.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познавательный интерес, интерес к истории и культуре России, творческие способности и фантазию, наблюдательность.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у детей эстетический и художественный вкус.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5243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I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. Организационный момент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48872" cy="504056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32366"/>
            <a:ext cx="6109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II</a:t>
            </a:r>
            <a:r>
              <a:rPr lang="ru-RU" sz="24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. Актуализация опорных знаний</a:t>
            </a:r>
            <a:endParaRPr lang="ru-RU" sz="24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60486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этой молодице</a:t>
            </a:r>
            <a:b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Прячутся сестрицы.</a:t>
            </a:r>
            <a:b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сестрица – </a:t>
            </a:r>
            <a:b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меньшей темница. </a:t>
            </a:r>
            <a:endParaRPr lang="ru-RU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592" y="1340768"/>
            <a:ext cx="5174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Arial Black" panose="020B0A04020102020204" pitchFamily="34" charset="0"/>
              </a:rPr>
              <a:t>Определяем тему урока.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1999" y="4988241"/>
            <a:ext cx="2379177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(Матрешка)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9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692696"/>
            <a:ext cx="5670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III.</a:t>
            </a: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latin typeface="Arial Black" panose="020B0A04020102020204" pitchFamily="34" charset="0"/>
              </a:rPr>
              <a:t>Изучение нового материала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2780928"/>
            <a:ext cx="2808312" cy="3456384"/>
          </a:xfrm>
          <a:prstGeom prst="roundRect">
            <a:avLst/>
          </a:prstGeom>
          <a:solidFill>
            <a:srgbClr val="FFFFFF"/>
          </a:solidFill>
          <a:ln w="76200" cap="sq">
            <a:solidFill>
              <a:srgbClr val="FF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1296" y="117801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Первая русская матрешка была выточена и расписана в московской игрушечной мастерской только в 90-х годах XIX века, по образцу привезенному из Японии</a:t>
            </a:r>
            <a:r>
              <a:rPr lang="en-US" sz="2400" b="1" i="1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японского мудреца</a:t>
            </a:r>
            <a:endParaRPr lang="ru-RU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405837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Фукурума</a:t>
            </a: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  <a:cs typeface="Arial" pitchFamily="34" charset="0"/>
              </a:rPr>
              <a:t> - лысоватого старичка с головой вытянутой вверх от многочисленных раздумий. </a:t>
            </a:r>
            <a:endParaRPr lang="ru-RU" sz="24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258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556792"/>
            <a:ext cx="6408712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</a:rPr>
              <a:t>Первую матрешку в России выточил из дерева токарь </a:t>
            </a:r>
            <a:r>
              <a:rPr lang="ru-RU" sz="2400" b="1" i="1" u="sng" dirty="0">
                <a:solidFill>
                  <a:srgbClr val="0070C0"/>
                </a:solidFill>
                <a:latin typeface="Verdana" pitchFamily="34" charset="0"/>
              </a:rPr>
              <a:t>Василий  Звёздочкин</a:t>
            </a: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</a:rPr>
              <a:t>. Художник </a:t>
            </a:r>
            <a:r>
              <a:rPr lang="ru-RU" sz="2400" b="1" i="1" u="sng" dirty="0">
                <a:solidFill>
                  <a:srgbClr val="0070C0"/>
                </a:solidFill>
                <a:latin typeface="Verdana" pitchFamily="34" charset="0"/>
              </a:rPr>
              <a:t>Сергей Малютин</a:t>
            </a: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</a:rPr>
              <a:t>расписал фигурку на русский лад.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</a:rPr>
              <a:t>Девочка в платке и в сарафане с чёрным петухом в руках.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i="1" dirty="0">
                <a:solidFill>
                  <a:srgbClr val="0070C0"/>
                </a:solidFill>
                <a:latin typeface="Verdana" pitchFamily="34" charset="0"/>
              </a:rPr>
              <a:t>В ней мальчик, а в нём опять девочка – 8 фигурок.</a:t>
            </a:r>
            <a:endParaRPr lang="ru-RU" sz="2400" b="1" i="1" dirty="0">
              <a:solidFill>
                <a:srgbClr val="0070C0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" name="Содержимое 4" descr="Малютин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2924944"/>
            <a:ext cx="1626544" cy="3240360"/>
          </a:xfrm>
          <a:prstGeom prst="flowChartAlternateProcess">
            <a:avLst/>
          </a:prstGeom>
          <a:ln w="571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15015918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548680"/>
            <a:ext cx="50659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Матрёшки из </a:t>
            </a:r>
            <a:r>
              <a:rPr lang="ru-RU" sz="3600" b="1" i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Сергиева </a:t>
            </a:r>
            <a:endParaRPr lang="ru-RU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981302"/>
            <a:ext cx="2232248" cy="3312367"/>
          </a:xfrm>
          <a:prstGeom prst="flowChartAlternateProcess">
            <a:avLst/>
          </a:prstGeom>
          <a:solidFill>
            <a:srgbClr val="FFFFFF"/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рис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2164" y="2981302"/>
            <a:ext cx="2352324" cy="3217569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82713" y="1340768"/>
            <a:ext cx="7056784" cy="346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из Сергиева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Пасада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Встрече с вами очень рада.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 художниками дан яркий русский сарафан.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имею с давних пор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переднике узор.</a:t>
            </a:r>
            <a:b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Знаменит платочек мой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разноцветною каймой.</a:t>
            </a:r>
            <a:endParaRPr lang="ru-RU" dirty="0">
              <a:solidFill>
                <a:srgbClr val="00206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485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266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Матрёшки из </a:t>
            </a:r>
            <a:r>
              <a:rPr lang="ru-RU" sz="3600" b="1" i="1" dirty="0" err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Полховского</a:t>
            </a:r>
            <a:r>
              <a:rPr lang="ru-RU" sz="3600" b="1" i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Майдана </a:t>
            </a:r>
            <a:endParaRPr lang="ru-RU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Documents and Settings\Валентина\Рабочий стол\geo06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996952"/>
            <a:ext cx="2559798" cy="3435210"/>
          </a:xfrm>
          <a:prstGeom prst="flowChartAlternateProcess">
            <a:avLst/>
          </a:prstGeom>
          <a:noFill/>
          <a:ln w="57150" cmpd="sng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Picture 3" descr="рис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655" y="3544767"/>
            <a:ext cx="2160240" cy="2715130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00655" y="1268760"/>
            <a:ext cx="751064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я, подружки, из Майдана.</a:t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 я стать звездой экрана.</a:t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Украшен мой наряд цветами</a:t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сияющими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лепестками</a:t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ягодами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разными,</a:t>
            </a:r>
            <a:b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Спелыми и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красными.</a:t>
            </a:r>
            <a:endParaRPr lang="ru-RU" sz="28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6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2526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 </a:t>
            </a:r>
            <a:r>
              <a:rPr lang="ru-RU" sz="3600" b="1" i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Семёновская </a:t>
            </a:r>
            <a:endParaRPr lang="ru-RU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862" y="3211351"/>
            <a:ext cx="2592288" cy="3367277"/>
          </a:xfrm>
          <a:prstGeom prst="flowChartAlternateProcess">
            <a:avLst/>
          </a:prstGeom>
          <a:solidFill>
            <a:srgbClr val="FFFFFF"/>
          </a:solidFill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рис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59"/>
            <a:ext cx="2664296" cy="3340829"/>
          </a:xfrm>
          <a:prstGeom prst="round2Diag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9995" y="1183104"/>
            <a:ext cx="541638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из тихого зеленого городка </a:t>
            </a:r>
            <a:r>
              <a:rPr lang="ru-RU" sz="2800" i="1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в гости к вам пришла.</a:t>
            </a:r>
            <a:b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Букет цветов садовых розовых,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бардовых</a:t>
            </a:r>
            <a:b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подарок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i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принесла.</a:t>
            </a:r>
            <a:endParaRPr lang="ru-RU" sz="28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66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Матрешка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Матрешка 3</Template>
  <TotalTime>77</TotalTime>
  <Words>592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Monotype Corsiva</vt:lpstr>
      <vt:lpstr>Times New Roman</vt:lpstr>
      <vt:lpstr>Verdana</vt:lpstr>
      <vt:lpstr>Матрешка 3</vt:lpstr>
      <vt:lpstr>Урок изобразительного искусства  5 класс Тема: «Русская матрёшка»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 - 3</dc:title>
  <dc:creator>user</dc:creator>
  <cp:lastModifiedBy>Admin</cp:lastModifiedBy>
  <cp:revision>7</cp:revision>
  <dcterms:created xsi:type="dcterms:W3CDTF">2014-10-11T14:21:24Z</dcterms:created>
  <dcterms:modified xsi:type="dcterms:W3CDTF">2024-10-30T16:36:44Z</dcterms:modified>
</cp:coreProperties>
</file>